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5143500" type="screen16x9"/>
  <p:notesSz cx="9144000" cy="51435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A5C05-1E0C-4B5C-8272-7BFE95E3DA55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3463E-7976-4AAA-9CF8-076C89579D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310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23463E-7976-4AAA-9CF8-076C89579D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63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1597819"/>
            <a:ext cx="7772400" cy="1102519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154781"/>
            <a:ext cx="2057400" cy="329088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154781"/>
            <a:ext cx="6019800" cy="329088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08ABD2-2C57-4164-9D35-35C60E7915BC}" type="datetimeFigureOut">
              <a:rPr lang="ru-RU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8B12C13-9DD8-40BC-BA66-D02BBA50A9B3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 bwMode="auto">
          <a:xfrm>
            <a:off x="4110237" y="825346"/>
            <a:ext cx="4656832" cy="3906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 bwMode="auto">
          <a:xfrm>
            <a:off x="323528" y="2424667"/>
            <a:ext cx="4968552" cy="17953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dirty="0">
                <a:latin typeface="Roboto Light"/>
                <a:ea typeface="Roboto Light"/>
              </a:rPr>
              <a:t>Название Проектной </a:t>
            </a:r>
          </a:p>
          <a:p>
            <a:pPr>
              <a:lnSpc>
                <a:spcPts val="2800"/>
              </a:lnSpc>
              <a:defRPr/>
            </a:pPr>
            <a:r>
              <a:rPr lang="ru-RU" sz="2800" dirty="0">
                <a:latin typeface="Roboto Light"/>
                <a:ea typeface="Roboto Light"/>
              </a:rPr>
              <a:t>работы</a:t>
            </a:r>
          </a:p>
          <a:p>
            <a:pPr>
              <a:lnSpc>
                <a:spcPts val="2800"/>
              </a:lnSpc>
              <a:defRPr/>
            </a:pPr>
            <a:r>
              <a:rPr lang="ru-RU" sz="2800" dirty="0">
                <a:latin typeface="Roboto Light"/>
                <a:ea typeface="Roboto Light"/>
              </a:rPr>
              <a:t>_______________________</a:t>
            </a:r>
          </a:p>
          <a:p>
            <a:pPr>
              <a:lnSpc>
                <a:spcPts val="2800"/>
              </a:lnSpc>
              <a:defRPr/>
            </a:pPr>
            <a:r>
              <a:rPr lang="ru-RU" sz="2800" dirty="0">
                <a:latin typeface="Roboto Light"/>
                <a:ea typeface="Roboto Light"/>
              </a:rPr>
              <a:t>_______________________</a:t>
            </a:r>
            <a:endParaRPr dirty="0"/>
          </a:p>
          <a:p>
            <a:pPr>
              <a:lnSpc>
                <a:spcPts val="2800"/>
              </a:lnSpc>
              <a:defRPr/>
            </a:pPr>
            <a:r>
              <a:rPr lang="ru-RU" sz="2800" dirty="0">
                <a:latin typeface="Roboto Light"/>
                <a:ea typeface="Roboto Light"/>
              </a:rPr>
              <a:t>_______________________</a:t>
            </a:r>
          </a:p>
        </p:txBody>
      </p:sp>
      <p:grpSp>
        <p:nvGrpSpPr>
          <p:cNvPr id="19" name="Группа 18"/>
          <p:cNvGrpSpPr/>
          <p:nvPr/>
        </p:nvGrpSpPr>
        <p:grpSpPr bwMode="auto">
          <a:xfrm>
            <a:off x="5220072" y="987574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22" name="Группа 21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6" name="Прямая соединительная линия 25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4" name="Прямая соединительная линия 23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 bwMode="auto"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3316155-D815-4766-9969-BDDCE0EEC0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860" t="79317" r="20350" b="4530"/>
          <a:stretch/>
        </p:blipFill>
        <p:spPr>
          <a:xfrm>
            <a:off x="0" y="4295106"/>
            <a:ext cx="9144000" cy="89313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994DB5-04A4-41A4-9957-0E9D14FEAE4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693" t="18528" r="20924" b="73851"/>
          <a:stretch/>
        </p:blipFill>
        <p:spPr>
          <a:xfrm>
            <a:off x="0" y="3811"/>
            <a:ext cx="9144000" cy="6237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615633" y="811358"/>
            <a:ext cx="3930806" cy="718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>
                <a:latin typeface="Roboto"/>
                <a:ea typeface="Roboto"/>
              </a:rPr>
              <a:t>Описание проблематики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641194" y="1702377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"/>
                <a:ea typeface="Roboto"/>
              </a:rPr>
              <a:t>Характеристика замысла проекта (1 слайд)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655525" y="2671647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618646" y="2499223"/>
            <a:ext cx="4176464" cy="576064"/>
          </a:xfrm>
          <a:prstGeom prst="rect">
            <a:avLst/>
          </a:prstGeom>
          <a:noFill/>
          <a:ln w="3175">
            <a:solidFill>
              <a:srgbClr val="8DBE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" name="Группа 27"/>
          <p:cNvGrpSpPr/>
          <p:nvPr/>
        </p:nvGrpSpPr>
        <p:grpSpPr bwMode="auto">
          <a:xfrm>
            <a:off x="5220072" y="987574"/>
            <a:ext cx="3384376" cy="3384376"/>
            <a:chOff x="5220072" y="987574"/>
            <a:chExt cx="3384376" cy="3384376"/>
          </a:xfrm>
        </p:grpSpPr>
        <p:sp>
          <p:nvSpPr>
            <p:cNvPr id="12" name="Прямоугольник 11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7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2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1" name="Прямая соединительная линия 20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5" name="Прямая соединительная линия 2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TextBox 18"/>
          <p:cNvSpPr txBox="1"/>
          <p:nvPr/>
        </p:nvSpPr>
        <p:spPr bwMode="auto"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641194" y="3148781"/>
            <a:ext cx="3744416" cy="8207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Что именно вы сделали?</a:t>
            </a:r>
            <a:endParaRPr/>
          </a:p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Для чего нужен данный проект? </a:t>
            </a:r>
          </a:p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Какую проблему он решает?</a:t>
            </a:r>
            <a:endParaRPr/>
          </a:p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Кому может быть полезен проект? 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B24548AE-D89A-49C2-806F-D8F304336B12}"/>
              </a:ext>
            </a:extLst>
          </p:cNvPr>
          <p:cNvSpPr/>
          <p:nvPr/>
        </p:nvSpPr>
        <p:spPr bwMode="auto">
          <a:xfrm flipV="1">
            <a:off x="641194" y="1543899"/>
            <a:ext cx="1584175" cy="7200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E8024C4B-83D9-40A2-97D9-88CDC96733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693" t="18528" r="20924" b="73851"/>
          <a:stretch/>
        </p:blipFill>
        <p:spPr bwMode="auto">
          <a:xfrm>
            <a:off x="0" y="3811"/>
            <a:ext cx="9144000" cy="623722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CF4EADA8-369D-4CC7-9A3F-C1D99EF4EA1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860" t="79317" r="20350" b="4530"/>
          <a:stretch/>
        </p:blipFill>
        <p:spPr bwMode="auto">
          <a:xfrm>
            <a:off x="0" y="4295106"/>
            <a:ext cx="9144000" cy="8931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624988" y="1038795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>
                <a:latin typeface="Roboto"/>
                <a:ea typeface="Roboto"/>
              </a:rPr>
              <a:t>Тема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589491" y="3737936"/>
            <a:ext cx="4031939" cy="8207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Какие есть аналоги предложенного проекта?</a:t>
            </a:r>
          </a:p>
          <a:p>
            <a:pPr>
              <a:lnSpc>
                <a:spcPts val="16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В чем отличие вашего проекта от существующих аналогов? </a:t>
            </a:r>
          </a:p>
          <a:p>
            <a:pPr>
              <a:lnSpc>
                <a:spcPts val="1600"/>
              </a:lnSpc>
              <a:defRPr/>
            </a:pPr>
            <a:endParaRPr lang="ru-RU" sz="1200" b="1">
              <a:solidFill>
                <a:schemeClr val="tx1">
                  <a:lumMod val="85000"/>
                  <a:lumOff val="15000"/>
                </a:schemeClr>
              </a:solidFill>
              <a:latin typeface="Roboto Condensed Light"/>
              <a:ea typeface="Roboto Condensed Light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 flipV="1">
            <a:off x="624988" y="1398835"/>
            <a:ext cx="1584175" cy="7200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624988" y="1773175"/>
            <a:ext cx="4248981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"/>
                <a:ea typeface="Roboto"/>
              </a:rPr>
              <a:t>Презентация объекта с учетом актуальности, востребованности, существования аналогов.</a:t>
            </a:r>
          </a:p>
          <a:p>
            <a:pPr>
              <a:lnSpc>
                <a:spcPts val="1800"/>
              </a:lnSpc>
              <a:defRPr/>
            </a:pPr>
            <a:r>
              <a:rPr lang="ru-RU" sz="1600">
                <a:latin typeface="Roboto"/>
                <a:ea typeface="Roboto"/>
              </a:rPr>
              <a:t>Характеристика уникальности проектной идеи.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624988" y="3311543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88982" y="3138927"/>
            <a:ext cx="4032449" cy="576064"/>
          </a:xfrm>
          <a:prstGeom prst="rect">
            <a:avLst/>
          </a:prstGeom>
          <a:noFill/>
          <a:ln w="3175">
            <a:solidFill>
              <a:srgbClr val="8DBE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" name="Группа 18"/>
          <p:cNvGrpSpPr/>
          <p:nvPr/>
        </p:nvGrpSpPr>
        <p:grpSpPr bwMode="auto">
          <a:xfrm>
            <a:off x="5176992" y="1038387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22" name="Группа 21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6" name="Прямая соединительная линия 25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4" name="Прямая соединительная линия 23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 bwMode="auto"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29BA89DE-3BE4-469F-BC33-492C857799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693" t="18528" r="20924" b="73851"/>
          <a:stretch/>
        </p:blipFill>
        <p:spPr bwMode="auto">
          <a:xfrm>
            <a:off x="0" y="3811"/>
            <a:ext cx="9144000" cy="623722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EDFE9BAC-90D8-4F93-990F-A00383599D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860" t="79317" r="20350" b="4530"/>
          <a:stretch/>
        </p:blipFill>
        <p:spPr bwMode="auto">
          <a:xfrm>
            <a:off x="0" y="4437564"/>
            <a:ext cx="9144000" cy="7506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539552" y="808037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>
                <a:latin typeface="Roboto"/>
                <a:ea typeface="Roboto"/>
              </a:rPr>
              <a:t>Идея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539552" y="3651870"/>
            <a:ext cx="3744416" cy="5386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Как достичь намеченных целей?</a:t>
            </a:r>
          </a:p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Какие методы, технологии, или инструменты применяются при реализации?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539552" y="1396875"/>
            <a:ext cx="367240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"/>
                <a:ea typeface="Roboto"/>
              </a:rPr>
              <a:t>Описание подходов или </a:t>
            </a:r>
            <a:endParaRPr/>
          </a:p>
          <a:p>
            <a:pPr>
              <a:lnSpc>
                <a:spcPts val="1800"/>
              </a:lnSpc>
              <a:defRPr/>
            </a:pPr>
            <a:r>
              <a:rPr lang="ru-RU" sz="1600">
                <a:latin typeface="Roboto"/>
                <a:ea typeface="Roboto"/>
              </a:rPr>
              <a:t>технологии, с помощью </a:t>
            </a:r>
            <a:endParaRPr/>
          </a:p>
          <a:p>
            <a:pPr>
              <a:lnSpc>
                <a:spcPts val="1800"/>
              </a:lnSpc>
              <a:defRPr/>
            </a:pPr>
            <a:r>
              <a:rPr lang="ru-RU" sz="1600">
                <a:latin typeface="Roboto"/>
                <a:ea typeface="Roboto"/>
              </a:rPr>
              <a:t>которых задуманный проект может быть реализован (1-3 слайда) 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755576" y="3003798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39552" y="2859782"/>
            <a:ext cx="4176464" cy="576064"/>
          </a:xfrm>
          <a:prstGeom prst="rect">
            <a:avLst/>
          </a:prstGeom>
          <a:noFill/>
          <a:ln w="3175">
            <a:solidFill>
              <a:srgbClr val="8DBE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" name="Группа 27"/>
          <p:cNvGrpSpPr/>
          <p:nvPr/>
        </p:nvGrpSpPr>
        <p:grpSpPr bwMode="auto">
          <a:xfrm>
            <a:off x="5220072" y="987574"/>
            <a:ext cx="3384376" cy="3384376"/>
            <a:chOff x="5220072" y="987574"/>
            <a:chExt cx="3384376" cy="3384376"/>
          </a:xfrm>
        </p:grpSpPr>
        <p:sp>
          <p:nvSpPr>
            <p:cNvPr id="12" name="Прямоугольник 11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7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2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1" name="Прямая соединительная линия 20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5" name="Прямая соединительная линия 2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TextBox 18"/>
          <p:cNvSpPr txBox="1"/>
          <p:nvPr/>
        </p:nvSpPr>
        <p:spPr bwMode="auto"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82452825-19F9-4D55-A10E-624241F12B8F}"/>
              </a:ext>
            </a:extLst>
          </p:cNvPr>
          <p:cNvSpPr/>
          <p:nvPr/>
        </p:nvSpPr>
        <p:spPr bwMode="auto">
          <a:xfrm flipV="1">
            <a:off x="539552" y="1159706"/>
            <a:ext cx="1584175" cy="7200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1E89175D-068A-4891-B888-72987D71DA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693" t="18528" r="20924" b="73851"/>
          <a:stretch/>
        </p:blipFill>
        <p:spPr bwMode="auto">
          <a:xfrm>
            <a:off x="0" y="3811"/>
            <a:ext cx="9144000" cy="623722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9C2049B4-C2FF-4DA4-AC0C-2D4B0A8C655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860" t="79317" r="20350" b="4530"/>
          <a:stretch/>
        </p:blipFill>
        <p:spPr bwMode="auto">
          <a:xfrm>
            <a:off x="0" y="4406503"/>
            <a:ext cx="9144000" cy="7817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602475" y="864811"/>
            <a:ext cx="3969525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>
                <a:latin typeface="Roboto"/>
                <a:ea typeface="Roboto"/>
              </a:rPr>
              <a:t>План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2599069" y="1500996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"/>
                <a:ea typeface="Roboto"/>
              </a:rPr>
              <a:t>Описание плана работы над проектом </a:t>
            </a:r>
            <a:endParaRPr/>
          </a:p>
          <a:p>
            <a:pPr>
              <a:lnSpc>
                <a:spcPts val="1800"/>
              </a:lnSpc>
              <a:defRPr/>
            </a:pPr>
            <a:r>
              <a:rPr lang="ru-RU" sz="1600">
                <a:latin typeface="Roboto"/>
                <a:ea typeface="Roboto"/>
              </a:rPr>
              <a:t>(1 слайд) </a:t>
            </a:r>
            <a:endParaRPr/>
          </a:p>
        </p:txBody>
      </p:sp>
      <p:grpSp>
        <p:nvGrpSpPr>
          <p:cNvPr id="29" name="Группа 28"/>
          <p:cNvGrpSpPr/>
          <p:nvPr/>
        </p:nvGrpSpPr>
        <p:grpSpPr bwMode="auto">
          <a:xfrm>
            <a:off x="602475" y="1541483"/>
            <a:ext cx="1496227" cy="836127"/>
            <a:chOff x="5220072" y="987575"/>
            <a:chExt cx="3384376" cy="3384375"/>
          </a:xfrm>
        </p:grpSpPr>
        <p:sp>
          <p:nvSpPr>
            <p:cNvPr id="30" name="Прямоугольник 29"/>
            <p:cNvSpPr/>
            <p:nvPr/>
          </p:nvSpPr>
          <p:spPr bwMode="auto"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1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32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6" name="Прямая соединительная линия 35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4" name="Прямая соединительная линия 33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Группа 37"/>
          <p:cNvGrpSpPr/>
          <p:nvPr/>
        </p:nvGrpSpPr>
        <p:grpSpPr bwMode="auto">
          <a:xfrm>
            <a:off x="618035" y="2701439"/>
            <a:ext cx="1496227" cy="836127"/>
            <a:chOff x="5220072" y="987575"/>
            <a:chExt cx="3384376" cy="3384375"/>
          </a:xfrm>
        </p:grpSpPr>
        <p:sp>
          <p:nvSpPr>
            <p:cNvPr id="39" name="Прямоугольник 38"/>
            <p:cNvSpPr/>
            <p:nvPr/>
          </p:nvSpPr>
          <p:spPr bwMode="auto"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40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41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5" name="Прямая соединительная линия 4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3" name="Прямая соединительная линия 42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Группа 46"/>
          <p:cNvGrpSpPr/>
          <p:nvPr/>
        </p:nvGrpSpPr>
        <p:grpSpPr bwMode="auto">
          <a:xfrm>
            <a:off x="602474" y="3831598"/>
            <a:ext cx="1496227" cy="836127"/>
            <a:chOff x="5220072" y="987575"/>
            <a:chExt cx="3384376" cy="3384375"/>
          </a:xfrm>
        </p:grpSpPr>
        <p:sp>
          <p:nvSpPr>
            <p:cNvPr id="48" name="Прямоугольник 47"/>
            <p:cNvSpPr/>
            <p:nvPr/>
          </p:nvSpPr>
          <p:spPr bwMode="auto"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49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50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4" name="Прямая соединительная линия 53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2" name="Прямая соединительная линия 51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D3E12BD0-687C-4CC6-AD06-987E64EB757D}"/>
              </a:ext>
            </a:extLst>
          </p:cNvPr>
          <p:cNvSpPr/>
          <p:nvPr/>
        </p:nvSpPr>
        <p:spPr bwMode="auto">
          <a:xfrm flipV="1">
            <a:off x="624988" y="1398835"/>
            <a:ext cx="1584175" cy="7200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4" name="Рисунок 63">
            <a:extLst>
              <a:ext uri="{FF2B5EF4-FFF2-40B4-BE49-F238E27FC236}">
                <a16:creationId xmlns:a16="http://schemas.microsoft.com/office/drawing/2014/main" id="{53E7FB15-B56F-4195-B99D-C510DF3638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693" t="18528" r="20924" b="73851"/>
          <a:stretch/>
        </p:blipFill>
        <p:spPr bwMode="auto">
          <a:xfrm>
            <a:off x="0" y="3811"/>
            <a:ext cx="9144000" cy="623722"/>
          </a:xfrm>
          <a:prstGeom prst="rect">
            <a:avLst/>
          </a:prstGeom>
        </p:spPr>
      </p:pic>
      <p:pic>
        <p:nvPicPr>
          <p:cNvPr id="65" name="Рисунок 64">
            <a:extLst>
              <a:ext uri="{FF2B5EF4-FFF2-40B4-BE49-F238E27FC236}">
                <a16:creationId xmlns:a16="http://schemas.microsoft.com/office/drawing/2014/main" id="{63B37C1E-3E25-4ECA-9199-4F12368EE8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860" t="79317" r="20350" b="4530"/>
          <a:stretch/>
        </p:blipFill>
        <p:spPr bwMode="auto">
          <a:xfrm>
            <a:off x="0" y="4726574"/>
            <a:ext cx="9144000" cy="4616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611560" y="843558"/>
            <a:ext cx="302433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>
                <a:latin typeface="Roboto"/>
                <a:ea typeface="Roboto"/>
              </a:rPr>
              <a:t>Этапы работы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4589344" y="3181877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391980" y="2991107"/>
            <a:ext cx="4176464" cy="576064"/>
          </a:xfrm>
          <a:prstGeom prst="rect">
            <a:avLst/>
          </a:prstGeom>
          <a:noFill/>
          <a:ln w="3175">
            <a:solidFill>
              <a:srgbClr val="8DBE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30" name="Группа 29"/>
          <p:cNvGrpSpPr/>
          <p:nvPr/>
        </p:nvGrpSpPr>
        <p:grpSpPr bwMode="auto">
          <a:xfrm>
            <a:off x="611560" y="1491630"/>
            <a:ext cx="2448272" cy="1368152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3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7" name="Прямая соединительная линия 3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5" name="Прямая соединительная линия 3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 bwMode="auto">
          <a:xfrm>
            <a:off x="611560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grpSp>
        <p:nvGrpSpPr>
          <p:cNvPr id="40" name="Группа 39"/>
          <p:cNvGrpSpPr/>
          <p:nvPr/>
        </p:nvGrpSpPr>
        <p:grpSpPr bwMode="auto">
          <a:xfrm>
            <a:off x="3347863" y="1491630"/>
            <a:ext cx="2448272" cy="1368152"/>
            <a:chOff x="5220072" y="987574"/>
            <a:chExt cx="3384376" cy="3384376"/>
          </a:xfrm>
        </p:grpSpPr>
        <p:sp>
          <p:nvSpPr>
            <p:cNvPr id="41" name="Прямоугольник 4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4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4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7" name="Прямая соединительная линия 4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45" name="Прямая соединительная линия 4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9" name="TextBox 48"/>
          <p:cNvSpPr txBox="1"/>
          <p:nvPr/>
        </p:nvSpPr>
        <p:spPr bwMode="auto">
          <a:xfrm>
            <a:off x="3347863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grpSp>
        <p:nvGrpSpPr>
          <p:cNvPr id="50" name="Группа 49"/>
          <p:cNvGrpSpPr/>
          <p:nvPr/>
        </p:nvGrpSpPr>
        <p:grpSpPr bwMode="auto">
          <a:xfrm>
            <a:off x="6156176" y="1491630"/>
            <a:ext cx="2448272" cy="1368152"/>
            <a:chOff x="5220072" y="987574"/>
            <a:chExt cx="3384376" cy="3384376"/>
          </a:xfrm>
        </p:grpSpPr>
        <p:sp>
          <p:nvSpPr>
            <p:cNvPr id="51" name="Прямоугольник 5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5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5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7" name="Прямая соединительная линия 5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55" name="Прямая соединительная линия 5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9" name="TextBox 58"/>
          <p:cNvSpPr txBox="1"/>
          <p:nvPr/>
        </p:nvSpPr>
        <p:spPr bwMode="auto">
          <a:xfrm>
            <a:off x="6156176" y="1995686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sp>
        <p:nvSpPr>
          <p:cNvPr id="60" name="TextBox 59"/>
          <p:cNvSpPr txBox="1"/>
          <p:nvPr/>
        </p:nvSpPr>
        <p:spPr bwMode="auto">
          <a:xfrm>
            <a:off x="594696" y="3121761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"/>
                <a:ea typeface="Roboto"/>
              </a:rPr>
              <a:t>Отражение основных этапов реализации проекта (1 слайд)</a:t>
            </a:r>
            <a:endParaRPr/>
          </a:p>
        </p:txBody>
      </p:sp>
      <p:sp>
        <p:nvSpPr>
          <p:cNvPr id="64" name="TextBox 63"/>
          <p:cNvSpPr txBox="1"/>
          <p:nvPr/>
        </p:nvSpPr>
        <p:spPr bwMode="auto">
          <a:xfrm>
            <a:off x="4391980" y="3734806"/>
            <a:ext cx="4292123" cy="4846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 Какие шаги были предприняты для осуществления плана подготовки Конкурсного задания?</a:t>
            </a: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6EE397E0-DF25-465B-8ACF-A8AF573263F1}"/>
              </a:ext>
            </a:extLst>
          </p:cNvPr>
          <p:cNvSpPr/>
          <p:nvPr/>
        </p:nvSpPr>
        <p:spPr bwMode="auto">
          <a:xfrm flipV="1">
            <a:off x="626797" y="1219935"/>
            <a:ext cx="2505043" cy="4571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9" name="Рисунок 68">
            <a:extLst>
              <a:ext uri="{FF2B5EF4-FFF2-40B4-BE49-F238E27FC236}">
                <a16:creationId xmlns:a16="http://schemas.microsoft.com/office/drawing/2014/main" id="{1F0D9C08-BF9D-4CC4-BA8C-2603544BA7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693" t="18528" r="20924" b="73851"/>
          <a:stretch/>
        </p:blipFill>
        <p:spPr bwMode="auto">
          <a:xfrm>
            <a:off x="0" y="3811"/>
            <a:ext cx="9144000" cy="623722"/>
          </a:xfrm>
          <a:prstGeom prst="rect">
            <a:avLst/>
          </a:prstGeom>
        </p:spPr>
      </p:pic>
      <p:pic>
        <p:nvPicPr>
          <p:cNvPr id="70" name="Рисунок 69">
            <a:extLst>
              <a:ext uri="{FF2B5EF4-FFF2-40B4-BE49-F238E27FC236}">
                <a16:creationId xmlns:a16="http://schemas.microsoft.com/office/drawing/2014/main" id="{5E7765E5-1E9E-4E26-BE6B-B30C5A2E5B0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860" t="79317" r="20350" b="4530"/>
          <a:stretch/>
        </p:blipFill>
        <p:spPr bwMode="auto">
          <a:xfrm>
            <a:off x="0" y="4511728"/>
            <a:ext cx="9144000" cy="67651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755576" y="843558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>
                <a:latin typeface="Roboto"/>
                <a:ea typeface="Roboto"/>
              </a:rPr>
              <a:t>Результаты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4427983" y="4083918"/>
            <a:ext cx="4176317" cy="718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Что получилось в итоге?</a:t>
            </a:r>
          </a:p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Что получилось лучше/хуже, чем задумывалось? </a:t>
            </a:r>
          </a:p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Почему был использован такой дизайн, способ компоновки, такие материалы?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4572000" y="3555233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427837" y="3370858"/>
            <a:ext cx="4176464" cy="576064"/>
          </a:xfrm>
          <a:prstGeom prst="rect">
            <a:avLst/>
          </a:prstGeom>
          <a:noFill/>
          <a:ln w="3175">
            <a:solidFill>
              <a:srgbClr val="8DBE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30" name="Группа 29"/>
          <p:cNvGrpSpPr/>
          <p:nvPr/>
        </p:nvGrpSpPr>
        <p:grpSpPr bwMode="auto">
          <a:xfrm>
            <a:off x="755576" y="1419622"/>
            <a:ext cx="3384376" cy="3384376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33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7" name="Прямая соединительная линия 36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35" name="Прямая соединительная линия 3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 bwMode="auto">
          <a:xfrm>
            <a:off x="827584" y="2931791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/>
              <a:t>Место для фото </a:t>
            </a:r>
            <a:endParaRPr/>
          </a:p>
          <a:p>
            <a:pPr algn="ctr">
              <a:lnSpc>
                <a:spcPts val="1800"/>
              </a:lnSpc>
              <a:defRPr/>
            </a:pPr>
            <a:r>
              <a:rPr lang="ru-RU" sz="1400"/>
              <a:t>или иллюстрации</a:t>
            </a:r>
            <a:endParaRPr lang="ru-RU" sz="1400">
              <a:latin typeface="Roboto Light"/>
              <a:ea typeface="Roboto Light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4499992" y="1432395"/>
            <a:ext cx="4392488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Демонстрация итогов вашей работы, </a:t>
            </a:r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описание итогового «продукта» (макета, прототипа, чертежа, 3D-модели, прочее). </a:t>
            </a:r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Опишите связь между задуманным (планом) и реализованным (результатом) в проекте(1-2 слайда)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7D002BF4-CE83-4F21-AEAD-5554D6FD8B90}"/>
              </a:ext>
            </a:extLst>
          </p:cNvPr>
          <p:cNvSpPr/>
          <p:nvPr/>
        </p:nvSpPr>
        <p:spPr bwMode="auto">
          <a:xfrm flipV="1">
            <a:off x="755576" y="1182403"/>
            <a:ext cx="1584175" cy="7200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5B6194B3-81FA-47BD-8692-F435EFC077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693" t="18528" r="20924" b="73851"/>
          <a:stretch/>
        </p:blipFill>
        <p:spPr bwMode="auto">
          <a:xfrm>
            <a:off x="0" y="3811"/>
            <a:ext cx="9144000" cy="623722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59B172A7-6B02-408C-9BE6-C2C487E0BEC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860" t="79317" r="20350" b="4530"/>
          <a:stretch/>
        </p:blipFill>
        <p:spPr bwMode="auto">
          <a:xfrm>
            <a:off x="0" y="4803998"/>
            <a:ext cx="9144000" cy="38424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539552" y="771550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ru-RU" sz="2800" b="1">
                <a:latin typeface="Roboto"/>
                <a:ea typeface="Roboto"/>
              </a:rPr>
              <a:t>Выводы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4355976" y="3689242"/>
            <a:ext cx="4011639" cy="718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 Как вы сами оцениваете качество полученного результата?</a:t>
            </a:r>
          </a:p>
          <a:p>
            <a:pPr>
              <a:lnSpc>
                <a:spcPts val="1400"/>
              </a:lnSpc>
              <a:buBlip>
                <a:blip r:embed="rId2"/>
              </a:buBlip>
              <a:defRPr/>
            </a:pPr>
            <a:r>
              <a:rPr lang="ru-RU" sz="1200" b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/>
                <a:ea typeface="Roboto Condensed Light"/>
              </a:rPr>
              <a:t>Что бы вы в дальнейшем добавили/изменили в подходе и конечном проекте, чтобы его улучшить? 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4283968" y="1360388"/>
            <a:ext cx="439248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Подведение итогов Проектной работы</a:t>
            </a:r>
          </a:p>
          <a:p>
            <a:pPr>
              <a:lnSpc>
                <a:spcPts val="1800"/>
              </a:lnSpc>
              <a:defRPr/>
            </a:pPr>
            <a:r>
              <a:rPr lang="ru-RU" sz="1600" dirty="0">
                <a:latin typeface="Roboto"/>
                <a:ea typeface="Roboto"/>
              </a:rPr>
              <a:t>(1 слайд) 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4499992" y="3041170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ru-RU" sz="1600">
                <a:latin typeface="Roboto Light"/>
                <a:ea typeface="Roboto Light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283968" y="2897154"/>
            <a:ext cx="4176464" cy="576064"/>
          </a:xfrm>
          <a:prstGeom prst="rect">
            <a:avLst/>
          </a:prstGeom>
          <a:noFill/>
          <a:ln w="3175">
            <a:solidFill>
              <a:srgbClr val="8DBE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2" name="Группа 11"/>
          <p:cNvGrpSpPr/>
          <p:nvPr/>
        </p:nvGrpSpPr>
        <p:grpSpPr bwMode="auto">
          <a:xfrm>
            <a:off x="539552" y="1347614"/>
            <a:ext cx="3384376" cy="3384376"/>
            <a:chOff x="5220072" y="987574"/>
            <a:chExt cx="3384376" cy="3384376"/>
          </a:xfrm>
        </p:grpSpPr>
        <p:sp>
          <p:nvSpPr>
            <p:cNvPr id="19" name="Прямоугольник 18"/>
            <p:cNvSpPr/>
            <p:nvPr/>
          </p:nvSpPr>
          <p:spPr bwMode="auto"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0" name="Группа 26"/>
            <p:cNvGrpSpPr/>
            <p:nvPr/>
          </p:nvGrpSpPr>
          <p:grpSpPr bwMode="auto">
            <a:xfrm>
              <a:off x="5292080" y="1131590"/>
              <a:ext cx="3168351" cy="3168351"/>
              <a:chOff x="5292080" y="1131590"/>
              <a:chExt cx="3168351" cy="3168351"/>
            </a:xfrm>
          </p:grpSpPr>
          <p:grpSp>
            <p:nvGrpSpPr>
              <p:cNvPr id="21" name="Группа 22"/>
              <p:cNvGrpSpPr/>
              <p:nvPr/>
            </p:nvGrpSpPr>
            <p:grpSpPr bwMode="auto">
              <a:xfrm>
                <a:off x="5364088" y="1131590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5" name="Прямая соединительная линия 24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Группа 23"/>
              <p:cNvGrpSpPr/>
              <p:nvPr/>
            </p:nvGrpSpPr>
            <p:grpSpPr bwMode="auto">
              <a:xfrm rot="5400000">
                <a:off x="5328084" y="1095586"/>
                <a:ext cx="3096344" cy="3168351"/>
                <a:chOff x="5364088" y="1131590"/>
                <a:chExt cx="3096344" cy="3168351"/>
              </a:xfrm>
            </p:grpSpPr>
            <p:cxnSp>
              <p:nvCxnSpPr>
                <p:cNvPr id="23" name="Прямая соединительная линия 22"/>
                <p:cNvCxnSpPr>
                  <a:cxnSpLocks/>
                </p:cNvCxnSpPr>
                <p:nvPr/>
              </p:nvCxnSpPr>
              <p:spPr bwMode="auto"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>
                  <a:cxnSpLocks/>
                </p:cNvCxnSpPr>
                <p:nvPr/>
              </p:nvCxnSpPr>
              <p:spPr bwMode="auto"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73CDF8DB-BFAA-4541-9FE7-9C72F78218F4}"/>
              </a:ext>
            </a:extLst>
          </p:cNvPr>
          <p:cNvSpPr/>
          <p:nvPr/>
        </p:nvSpPr>
        <p:spPr bwMode="auto">
          <a:xfrm flipV="1">
            <a:off x="539552" y="1144025"/>
            <a:ext cx="1584175" cy="7200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D523CBBE-F67D-4394-BF25-F924876AC6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693" t="18528" r="20924" b="73851"/>
          <a:stretch/>
        </p:blipFill>
        <p:spPr bwMode="auto">
          <a:xfrm>
            <a:off x="0" y="3811"/>
            <a:ext cx="9144000" cy="623722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4538EB44-F635-4189-817B-719BECA0822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860" t="79317" r="20350" b="4530"/>
          <a:stretch/>
        </p:blipFill>
        <p:spPr bwMode="auto">
          <a:xfrm>
            <a:off x="0" y="4726574"/>
            <a:ext cx="9144000" cy="4616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323</Words>
  <Application>Microsoft Office PowerPoint</Application>
  <DocSecurity>0</DocSecurity>
  <PresentationFormat>Экран (16:9)</PresentationFormat>
  <Paragraphs>63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Roboto</vt:lpstr>
      <vt:lpstr>Roboto Condensed Light</vt:lpstr>
      <vt:lpstr>Roboto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Mila Golovchenko</dc:creator>
  <cp:keywords/>
  <dc:description/>
  <cp:lastModifiedBy>Вилия Равильевна</cp:lastModifiedBy>
  <cp:revision>137</cp:revision>
  <dcterms:created xsi:type="dcterms:W3CDTF">2016-02-04T14:29:49Z</dcterms:created>
  <dcterms:modified xsi:type="dcterms:W3CDTF">2024-04-15T06:13:54Z</dcterms:modified>
  <cp:category/>
  <dc:identifier/>
  <cp:contentStatus/>
  <dc:language/>
  <cp:version/>
</cp:coreProperties>
</file>